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d6ec5e6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cbbc3b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05dd86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eb46cbabe?vop=1&amp;pid=805dd8617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Charlie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returned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（tell）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wife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him.</a:t>
            </a:r>
            <a:endParaRPr lang="en-US" altLang="zh-CN" sz="1800" dirty="0"/>
          </a:p>
        </p:txBody>
      </p:sp>
      <p:sp>
        <p:nvSpPr>
          <p:cNvPr id="3" name="QB_4_AN.5_1#eb46cbabe.blank?vop=1&amp;pid=805dd8617&amp;color=0,0,0&amp;vpa=2&amp;vtp=1&amp;bbb=1"/>
          <p:cNvSpPr/>
          <p:nvPr/>
        </p:nvSpPr>
        <p:spPr>
          <a:xfrm>
            <a:off x="4657566" y="1037082"/>
            <a:ext cx="11445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told</a:t>
            </a:r>
            <a:endParaRPr lang="en-US" altLang="zh-CN" dirty="0"/>
          </a:p>
        </p:txBody>
      </p:sp>
      <p:sp>
        <p:nvSpPr>
          <p:cNvPr id="4" name="QB_4_AS.6_1#eb46cbabe?vop=1&amp;pid=805dd8617&amp;color=0,0,0&amp;vtp=1&amp;bbb=1&amp;hb=1"/>
          <p:cNvSpPr/>
          <p:nvPr/>
        </p:nvSpPr>
        <p:spPr>
          <a:xfrm>
            <a:off x="832104" y="149098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查利战后回来了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却被告知他的妻子已经离开了他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结合句意以及空前的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此处应用动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词不定式作结果状语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表示意料之外的结果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，tell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与其逻辑主语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Charlie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之间为被动关系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所以此处应用不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定式的被动形式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told。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542426396?vop=1&amp;pid=805dd8617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woman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Youyou,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female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（award）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Nobel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Prize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work.</a:t>
            </a:r>
            <a:endParaRPr lang="en-US" altLang="zh-CN" dirty="0"/>
          </a:p>
        </p:txBody>
      </p:sp>
      <p:sp>
        <p:nvSpPr>
          <p:cNvPr id="3" name="QB_4_AN.8_1#542426396.blank?vop=1&amp;pid=805dd8617&amp;color=0,0,0&amp;vpa=3&amp;vtp=1&amp;bbb=1"/>
          <p:cNvSpPr/>
          <p:nvPr/>
        </p:nvSpPr>
        <p:spPr>
          <a:xfrm>
            <a:off x="7150385" y="1048512"/>
            <a:ext cx="1563688" cy="370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awarded</a:t>
            </a:r>
            <a:endParaRPr lang="en-US" altLang="zh-CN" dirty="0"/>
          </a:p>
        </p:txBody>
      </p:sp>
      <p:sp>
        <p:nvSpPr>
          <p:cNvPr id="4" name="QB_4_AS.9_1#542426396?vop=1&amp;pid=805dd8617&amp;color=0,0,0&amp;vtp=1&amp;bbb=1&amp;hb=1"/>
          <p:cNvSpPr/>
          <p:nvPr/>
        </p:nvSpPr>
        <p:spPr>
          <a:xfrm>
            <a:off x="832104" y="1908175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这位女士是屠呦呦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是首位因她的工作成果而被授予诺贝尔奖的中国女科学家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当名词前有序数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词修饰时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后面常用不定式作后置定语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之间是逻辑上的被动关系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所以用不定式的被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动形式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awarded。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awarded。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_1#e52b9975f?vop=1&amp;pid=805dd8617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programme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affords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（gain）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experience.</a:t>
            </a:r>
            <a:endParaRPr lang="en-US" altLang="zh-CN" sz="1800" dirty="0"/>
          </a:p>
        </p:txBody>
      </p:sp>
      <p:sp>
        <p:nvSpPr>
          <p:cNvPr id="3" name="QB_4_AN.11_1#e52b9975f.blank?vop=1&amp;pid=805dd8617&amp;color=0,0,0&amp;vpa=4&amp;vtp=1&amp;bbb=1"/>
          <p:cNvSpPr/>
          <p:nvPr/>
        </p:nvSpPr>
        <p:spPr>
          <a:xfrm>
            <a:off x="6015133" y="1024382"/>
            <a:ext cx="8524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gain</a:t>
            </a:r>
            <a:endParaRPr lang="en-US" altLang="zh-CN" dirty="0"/>
          </a:p>
        </p:txBody>
      </p:sp>
      <p:sp>
        <p:nvSpPr>
          <p:cNvPr id="4" name="QB_4_AS.12_1#e52b9975f?vop=1&amp;pid=805dd8617&amp;color=0,0,0&amp;vtp=1&amp;bbb=1&amp;hb=1"/>
          <p:cNvSpPr/>
          <p:nvPr/>
        </p:nvSpPr>
        <p:spPr>
          <a:xfrm>
            <a:off x="832104" y="1490980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这个项目为年轻人提供了获得工作经验的机会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抽象名词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chance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后面常用不定式作定语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gain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3_1#0be9042ab?vop=1&amp;pid=805dd8617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embarrassed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annoyed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（make）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of.</a:t>
            </a:r>
            <a:endParaRPr lang="en-US" altLang="zh-CN" sz="1800" dirty="0"/>
          </a:p>
        </p:txBody>
      </p:sp>
      <p:sp>
        <p:nvSpPr>
          <p:cNvPr id="3" name="QB_4_AN.14_1#0be9042ab.blank?vop=1&amp;pid=805dd8617&amp;color=0,0,0&amp;vpa=5&amp;vtp=1&amp;bbb=1"/>
          <p:cNvSpPr/>
          <p:nvPr/>
        </p:nvSpPr>
        <p:spPr>
          <a:xfrm>
            <a:off x="4317460" y="1037082"/>
            <a:ext cx="12842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made</a:t>
            </a:r>
            <a:endParaRPr lang="en-US" altLang="zh-CN" dirty="0"/>
          </a:p>
        </p:txBody>
      </p:sp>
      <p:sp>
        <p:nvSpPr>
          <p:cNvPr id="4" name="QB_4_AS.15_1#0be9042ab?vop=1&amp;pid=805dd8617&amp;color=0,0,0&amp;vtp=1&amp;bbb=1&amp;hb=1"/>
          <p:cNvSpPr/>
          <p:nvPr/>
        </p:nvSpPr>
        <p:spPr>
          <a:xfrm>
            <a:off x="832104" y="149098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被人取笑让我感到尴尬和恼火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此处作表语的形容词短语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embarrassed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annoyed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后面应接动词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不定式作原因状语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且主语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之间为逻辑上的被动关系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应用不定式的被动形式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b3f10933.fixed?pid=5dc213ff7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语法攻略21</a:t>
            </a:r>
            <a:endParaRPr lang="en-US" altLang="zh-CN" sz="5400" dirty="0"/>
          </a:p>
        </p:txBody>
      </p:sp>
      <p:sp>
        <p:nvSpPr>
          <p:cNvPr id="3" name="C_2_BD#bb3f10933.fixed?pid=5dc213ff7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难点攻关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——动词不定式作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定语和状语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b5b0c5e8c?pid=3d6ec5e6a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1080000"/>
            <a:ext cx="10351008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08ae92d1?pid=3cbbc3b38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不定式作定语</a:t>
            </a:r>
            <a:endParaRPr lang="en-US" altLang="zh-CN" sz="2200" dirty="0"/>
          </a:p>
        </p:txBody>
      </p:sp>
      <p:graphicFrame>
        <p:nvGraphicFramePr>
          <p:cNvPr id="5" name="P_5_BD#9d02b5be1?colgroup=10,45&amp;pid=208ae92d1&amp;color=0,0,0&amp;vtp=1&amp;bbb=1&amp;hb=1"/>
          <p:cNvGraphicFramePr>
            <a:graphicFrameLocks noGrp="1"/>
          </p:cNvGraphicFramePr>
          <p:nvPr/>
        </p:nvGraphicFramePr>
        <p:xfrm>
          <a:off x="832104" y="1549400"/>
          <a:ext cx="10561320" cy="4240530"/>
        </p:xfrm>
        <a:graphic>
          <a:graphicData uri="http://schemas.openxmlformats.org/drawingml/2006/table">
            <a:tbl>
              <a:tblPr/>
              <a:tblGrid>
                <a:gridCol w="2112264"/>
                <a:gridCol w="8449310"/>
              </a:tblGrid>
              <a:tr h="64871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表示即将发生的动作或目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动词不定式作定语时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通常放在被修饰的名词或代词之后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表示即将发生的动作或目的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arrive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London.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将要到站的火车是从伦敦开来的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167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修饰抽象名词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表示能力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方法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机会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权利等意义的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抽象名词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常用不定式作定语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ability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能力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ambition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抱负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effort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努力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wish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希望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promise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许诺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courage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勇气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intention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意图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reason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理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由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decision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决定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method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方法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行动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struggle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奋斗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tendency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倾向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需要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failure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失败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endParaRPr lang="en-US" altLang="zh-CN" sz="1400" b="0" i="0" spc="-1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opportunity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机会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chance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机会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Due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success,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courage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propose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her.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由于他成功了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所以他有勇气向她求婚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735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修饰序数词</a:t>
                      </a:r>
                      <a:r>
                        <a:rPr lang="en-US" altLang="zh-CN" sz="1400" b="1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形容词最高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级或被这些词修饰的名词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或代词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next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序数词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形容词最高级等后或被这些词修饰的名词或代词后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常用不定式作定语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always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first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arrive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school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last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leave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school.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他总是第一个到校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最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后一个离校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03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修饰不定代词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不定式作定语修饰不定代词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anything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nothing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everything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通常放在不定代词之后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interesting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我有一些有趣的事情和你分享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9d02b5be1.table_image?tii=1&amp;pid=208ae92d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404" y="1893030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5_BD#9d02b5be1.table_image?tii=2&amp;pid=208ae92d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404" y="3375628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9d02b5be1.table_image?tii=3&amp;pid=208ae92d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404" y="428774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9d02b5be1.table_image?tii=4&amp;pid=208ae92d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404" y="548662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d02b5be1?pid=208ae92d1&amp;color=0,0,0&amp;vtp=1&amp;bt=1&amp;bbb=1&amp;hb=1"/>
          <p:cNvSpPr/>
          <p:nvPr/>
        </p:nvSpPr>
        <p:spPr>
          <a:xfrm>
            <a:off x="832104" y="1080000"/>
            <a:ext cx="10533888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①不定式中的动词为不及物动词时，或所修饰的名词是地点、工具等时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，不及物动词后要有必要的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介词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。如果不定式修饰time/place/way，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可以省略介词。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他找到了一个适合居住的好房子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（in）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他无处安身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②当作定语的不定式所修饰的名词或代词是不定式动作的承受者时，不定式既可以用主动式，也可以用被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动式，但其含义有所不同。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你要送什么东西吗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？（不定式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的动作执行者是you）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你有什么东西需要送吗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？（不定式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的动作执行者是其他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③“the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right/very+名词+动词不定式”结构较为少见，但可以用来强调某个特定的行为或选择。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right/very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她正是可寻求帮助的合适人选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3" name="P_5_BD#9d02b5be1?pid=208ae92d1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96696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9d02b5be1?pid=208ae92d1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37844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9d02b5be1?pid=208ae92d1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61288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P_5_BD#9d02b5be1?pid=208ae92d1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02436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P_5_BD#9d02b5be1?pid=208ae92d1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5235313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f9867175?pid=3cbbc3b38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不定式作状语</a:t>
            </a:r>
            <a:endParaRPr lang="en-US" altLang="zh-CN" sz="2200" dirty="0"/>
          </a:p>
        </p:txBody>
      </p:sp>
      <p:graphicFrame>
        <p:nvGraphicFramePr>
          <p:cNvPr id="7" name="P_5_BD#3685ea043?colgroup=3,55&amp;pid=7f9867175&amp;color=0,0,0&amp;vtp=1&amp;bbb=1&amp;hb=1"/>
          <p:cNvGraphicFramePr>
            <a:graphicFrameLocks noGrp="1"/>
          </p:cNvGraphicFramePr>
          <p:nvPr/>
        </p:nvGraphicFramePr>
        <p:xfrm>
          <a:off x="832105" y="1549400"/>
          <a:ext cx="10536016" cy="836486"/>
        </p:xfrm>
        <a:graphic>
          <a:graphicData uri="http://schemas.openxmlformats.org/drawingml/2006/table">
            <a:tbl>
              <a:tblPr/>
              <a:tblGrid>
                <a:gridCol w="686356"/>
                <a:gridCol w="9849660"/>
              </a:tblGrid>
              <a:tr h="83648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目的状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不定式作目的状语常常位于句首或句尾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winner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give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best.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要想成为赢家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你要付出所有并拼尽全力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hurried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through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work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catch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为了赶上火车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她匆忙完成了工作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3685ea043.table_image?tii=5&amp;pid=7f986717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22497" y="184988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3685ea043.table_image?tii=6&amp;pid=7f986717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22497" y="2118614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3685ea043?pid=7f9867175&amp;color=0,0,0&amp;vtp=1&amp;bbb=1&amp;hb=1"/>
          <p:cNvSpPr/>
          <p:nvPr/>
        </p:nvSpPr>
        <p:spPr>
          <a:xfrm>
            <a:off x="832104" y="2514600"/>
            <a:ext cx="10533888" cy="12801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6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表目的的不定式还常与so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as或in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order连用，构成so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（not）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do和in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（not）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，其中so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（not）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不能用于句首。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early.=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early.=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order/so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为了准时到那里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我们起得很早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#1.1.1</a:t>
            </a:r>
            <a:endParaRPr lang="en-US" altLang="zh-CN" dirty="0"/>
          </a:p>
        </p:txBody>
      </p:sp>
      <p:pic>
        <p:nvPicPr>
          <p:cNvPr id="3" name="P_5_BD#3685ea043?pid=7f9867175&amp;color=0,0,0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19582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3" name="P_5_BD#3685ea043?colgroup=3,55&amp;pid=7f9867175&amp;color=0,0,0&amp;vtp=1&amp;bbb=1&amp;hb=1"/>
          <p:cNvGraphicFramePr>
            <a:graphicFrameLocks noGrp="1"/>
          </p:cNvGraphicFramePr>
          <p:nvPr/>
        </p:nvGraphicFramePr>
        <p:xfrm>
          <a:off x="832105" y="3931285"/>
          <a:ext cx="10536017" cy="2197736"/>
        </p:xfrm>
        <a:graphic>
          <a:graphicData uri="http://schemas.openxmlformats.org/drawingml/2006/table">
            <a:tbl>
              <a:tblPr/>
              <a:tblGrid>
                <a:gridCol w="777534"/>
                <a:gridCol w="9758483"/>
              </a:tblGrid>
              <a:tr h="83648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原因状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不定式作原因状语常用在作表语的形容词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通常是一些带有感情色彩的形容词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后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We're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proud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China.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作为中国青年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我们很自豪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glad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news.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我们很高兴听到这则消息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1250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结果状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不定式作结果状语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通常表示出乎意料的结果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常用于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结构中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也用于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such/so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等结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构中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hurried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station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left.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他匆忙赶到火车站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结果发现火车已经开走了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suitcase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small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things.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这个手提箱太小了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装不下所有这些东西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sincerely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hope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kind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favour.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我真心希望你能行行好帮我个忙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_5_BD#3685ea043.table_image?tii=7&amp;pid=7f986717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3675" y="423176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P_5_BD#3685ea043.table_image?tii=8&amp;pid=7f986717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3675" y="450049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P_5_BD#3685ea043.table_image?tii=9&amp;pid=7f986717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3675" y="5324285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5_BD#3685ea043.table_image?tii=10&amp;pid=7f986717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3675" y="559301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4" name="P_5_BD#3685ea043.table_image?tii=11&amp;pid=7f986717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3675" y="586174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685ea043?pid=7f9867175&amp;color=0,0,0&amp;mp=1&amp;vtp=1&amp;bt=1&amp;bbb=1&amp;hb=1"/>
          <p:cNvSpPr/>
          <p:nvPr/>
        </p:nvSpPr>
        <p:spPr>
          <a:xfrm>
            <a:off x="841629" y="1001260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易混辨析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现在分词（短语）作结果状语常常是可以预料的、自然而然的结果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，是伴随谓语动词而产生的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自然结果。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valuable.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大火持续了近一个月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没有留下任何有价值的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东西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不定式作评论性状语：表明说话者的观点和态度，放在主句外用来修饰整个句子，我们称其为评论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性状语。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poems.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说实话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我只是不喜欢他的诗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实话告诉你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我从来没见过这样一个人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#2.2.2</a:t>
            </a:r>
            <a:endParaRPr lang="en-US" altLang="zh-CN" dirty="0"/>
          </a:p>
        </p:txBody>
      </p:sp>
      <p:pic>
        <p:nvPicPr>
          <p:cNvPr id="3" name="P_5_BD#3685ea043?pid=7f9867175&amp;color=0,0,0&amp;mp=1&amp;tib=255,255,255&amp;iip=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96696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3685ea043?pid=7f9867175&amp;color=0,0,0&amp;mp=1&amp;tib=255,255,255&amp;iip=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61288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3685ea043?pid=7f9867175&amp;color=0,0,0&amp;mp=1&amp;tib=255,255,255&amp;iip=9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99865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_BD#3685ea043?htil=1&amp;pid=7f986717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008" y="1582920"/>
            <a:ext cx="82296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5_BD#3685ea043?htil=1&amp;pid=7f9867175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1080000"/>
            <a:ext cx="8732520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3685ea043?pid=7f9867175&amp;color=0,0,0&amp;vtp=1&amp;bbb=1"/>
          <p:cNvSpPr/>
          <p:nvPr/>
        </p:nvSpPr>
        <p:spPr>
          <a:xfrm>
            <a:off x="832104" y="2496304"/>
            <a:ext cx="1062513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当你计划一项日常锻炼时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首先要考虑的事情是你希望提高什么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心肺效率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肌肉力量或灵活性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58a337db?pid=805dd8617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在空白处填入括号内单词的正确形式。</a:t>
            </a:r>
            <a:endParaRPr lang="en-US" altLang="zh-CN" sz="1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journey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（see）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come.</a:t>
            </a:r>
            <a:endParaRPr lang="en-US" altLang="zh-CN" sz="1800" dirty="0"/>
          </a:p>
        </p:txBody>
      </p:sp>
      <p:sp>
        <p:nvSpPr>
          <p:cNvPr id="4" name="QB_4_AN.2_1#c58a337db.blank?vop=1&amp;pid=805dd8617&amp;color=0,0,0&amp;vpa=1&amp;vtp=1&amp;bbb=1"/>
          <p:cNvSpPr/>
          <p:nvPr/>
        </p:nvSpPr>
        <p:spPr>
          <a:xfrm>
            <a:off x="5326475" y="1447665"/>
            <a:ext cx="750888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see</a:t>
            </a:r>
            <a:endParaRPr lang="en-US" altLang="zh-CN" dirty="0"/>
          </a:p>
        </p:txBody>
      </p:sp>
      <p:sp>
        <p:nvSpPr>
          <p:cNvPr id="5" name="QB_4_AS.3_1#5dd7f0d84?vop=1&amp;pid=805dd8617&amp;color=0,0,0&amp;vtp=1&amp;bbb=1&amp;hb=1"/>
          <p:cNvSpPr/>
          <p:nvPr/>
        </p:nvSpPr>
        <p:spPr>
          <a:xfrm>
            <a:off x="832104" y="189953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你会想要回顾你的旅程去看看你已经走了多远的路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分析句子结构可知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此处为不定式作目的状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3510</Words>
  <Application>WPS 演示</Application>
  <PresentationFormat>宽屏</PresentationFormat>
  <Paragraphs>127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Times New Roman</vt:lpstr>
      <vt:lpstr>Times New Roman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2025-10-24T09:32:00Z</dcterms:created>
  <dcterms:modified xsi:type="dcterms:W3CDTF">2025-10-28T01:55:26Z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9D8A544C4DE040E0B3EDC019E303667F_12</vt:lpwstr>
  </property>
  <property fmtid="{D5CDD505-2E9C-101B-9397-08002B2CF9AE}" pid="3" name="KSOProductBuildVer">
    <vt:lpwstr>2052-12.1.0.22529</vt:lpwstr>
  </property>
</Properties>
</file>